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9" r:id="rId8"/>
    <p:sldId id="270" r:id="rId9"/>
    <p:sldId id="271" r:id="rId10"/>
    <p:sldId id="272" r:id="rId11"/>
    <p:sldId id="273" r:id="rId12"/>
    <p:sldId id="276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7198-1D0E-6F13-3A5C-C021E060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CEBC8-9E59-48BA-3ACC-6CE1C9113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D0618-8ADE-5372-7CA0-4D2BF0B3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9E79-D846-3BB0-9688-431A19A5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81D4E-5A4C-CCC9-01F8-5AAF52B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AC7C-B023-0FD1-7DC6-976CEFDB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3E65E-C584-95D9-CA17-93C70118B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4DB4C-5625-ED34-A317-DDD973AD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CC3DD-9F29-6C69-587E-8ECE7318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A1B3D-8E8D-9103-9091-44584B54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A871E-2109-813A-0890-B57C00785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09DAC-A3CD-7ED9-D2F0-6B346CB62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61D4E-3AEA-E20D-FFB0-9FE2E5D30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C9BAA-B6CA-8999-E6D4-D44E0C6B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3E58-2867-1E82-9679-4296FAF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1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3D72-4998-85FF-8A4D-ED4FF1F2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C240-770A-87D0-54BE-F68282E8B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ADD1-3A92-A1F9-57EE-11D3DF36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AFB68-349B-489B-E1B2-342529A3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7E6C6-5D15-BCF6-5A1A-361765EC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9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2701-37E4-1FF2-32B6-976381AF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0815-A455-5754-FBBE-7F21966FB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7549-65F1-9B49-0A8C-F37FBE32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9203-8DD9-41D2-A51D-489D0C55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CF9FD-C165-3AEE-19D2-CFABEB1A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7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2C27-E7DB-CD91-7087-0320C845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A2CE-7FD2-40D7-06C0-7BCC7B0BC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C3838-B2B6-0500-76EB-8637C7668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FA49-C6ED-501D-2AAC-617449A0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96B24-D098-07BB-C709-2D10AC890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C8E9-D730-1F7F-9A9D-4F20A40D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8A16-A2B2-D595-4EF3-CB9B877B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2288-DA58-F4B3-D529-64B5F7E44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7A66B-429B-38A9-FE8A-CD6F088C3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BE83A-021D-05D7-09B4-18BBA5E7B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2261E-964C-2FBA-465E-4F2670619B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48F85-C694-23CE-F6D7-2A8588C9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7CFCE-7854-175A-A92E-64F2C21A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F92BC-4628-7984-281E-EB57351A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9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4B89-305F-CD85-F4F8-FF0E009C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0A501-27CE-2673-3A8F-850A67A6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5E46E-A3DD-CC7E-1A9D-76E48928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C262-AEF8-E108-047A-2B6370D6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97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59C12-FF6E-5D42-0D59-6DCF3818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A201FF-3A78-155C-D60C-616C4BFD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37395-C524-0294-78B2-8DB497F3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6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7DE0E-B9CE-974E-1D4E-A5069EC4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5CF2-524F-7541-5E4D-74881B68D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3D266-D824-2CF3-23F6-122A2219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241EB-01C4-799C-33C9-329ED5DB7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8CC8C-1BA7-EC6F-4B04-AFCF47B6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38D617-55F6-8FD3-3C7E-D135140FA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72E3-856F-A428-B531-A09A0580C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633F6-9DCA-8646-F30B-E9571A776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95174-9A48-6BD0-B76F-C197415A9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B3362-F754-AF12-3CF2-0F87AE6A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75A2F-D78E-1594-B49D-136720BF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9416B-D707-1137-FE89-D161F629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96D9D-720E-E5A1-3D8A-5F82A8E0F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965D-F0A3-9B84-C830-6C1E909C1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2C60-AF18-8903-126E-2DADCD0B9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C05DEF-01E1-43FA-BC38-19D3DB90A577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FB471-92B7-2138-AA72-CE5F86040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CA0C4-BFDD-FEFD-74A3-F4C13EC5A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E35F3B-B3EF-426C-BC80-AD49713D7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2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WHQPUCaUYlhv10P0em8UPgAOH4-Kfsw9/view?usp=sha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iastheI/FreeBomber" TargetMode="External"/><Relationship Id="rId2" Type="http://schemas.openxmlformats.org/officeDocument/2006/relationships/hyperlink" Target="https://bomberman.fandom.com/wiki/Bomberman_(series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alytic.com/game/70270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bomb with a lit fuse&#10;&#10;AI-generated content may be incorrect.">
            <a:extLst>
              <a:ext uri="{FF2B5EF4-FFF2-40B4-BE49-F238E27FC236}">
                <a16:creationId xmlns:a16="http://schemas.microsoft.com/office/drawing/2014/main" id="{B3C848EC-00B9-0CED-4CFC-160E37D1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25" y="2130165"/>
            <a:ext cx="1907578" cy="186152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60BA21A-FE17-4836-7957-7EBE5798B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66B75FE-FFC9-A3EA-4C10-80EC317F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073F6-1004-CC9B-B58A-3EE0ABF955A1}"/>
              </a:ext>
            </a:extLst>
          </p:cNvPr>
          <p:cNvSpPr txBox="1"/>
          <p:nvPr/>
        </p:nvSpPr>
        <p:spPr>
          <a:xfrm>
            <a:off x="3393739" y="2617578"/>
            <a:ext cx="29770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Congenial Light" panose="020F0502020204030204" pitchFamily="2" charset="0"/>
              </a:rPr>
              <a:t>Free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3DA0C6-048E-888C-6948-14087F29589E}"/>
              </a:ext>
            </a:extLst>
          </p:cNvPr>
          <p:cNvSpPr txBox="1"/>
          <p:nvPr/>
        </p:nvSpPr>
        <p:spPr>
          <a:xfrm>
            <a:off x="7000723" y="2690021"/>
            <a:ext cx="1789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b="1" dirty="0">
                <a:latin typeface="Congenial Light" panose="020F0502020204030204" pitchFamily="2" charset="0"/>
              </a:rPr>
              <a:t>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4317D-AB17-B7AC-818C-2DE0B9CCCE2B}"/>
              </a:ext>
            </a:extLst>
          </p:cNvPr>
          <p:cNvSpPr txBox="1"/>
          <p:nvPr/>
        </p:nvSpPr>
        <p:spPr>
          <a:xfrm>
            <a:off x="3102428" y="6155656"/>
            <a:ext cx="598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  <a:latin typeface="Congenial Light" panose="02000503040000020004" pitchFamily="2" charset="0"/>
              </a:rPr>
              <a:t>Murat </a:t>
            </a:r>
            <a:r>
              <a:rPr lang="en-US" sz="2800" b="1" i="0" dirty="0" err="1">
                <a:effectLst/>
                <a:latin typeface="Congenial Light" panose="02000503040000020004" pitchFamily="2" charset="0"/>
              </a:rPr>
              <a:t>Guzelocak</a:t>
            </a:r>
            <a:r>
              <a:rPr lang="en-US" sz="2800" b="1" i="0" dirty="0">
                <a:effectLst/>
                <a:latin typeface="Congenial Light" panose="02000503040000020004" pitchFamily="2" charset="0"/>
              </a:rPr>
              <a:t> and Andrias Zelele</a:t>
            </a:r>
            <a:endParaRPr lang="en-US" sz="2800" dirty="0">
              <a:latin typeface="Congenial Light" panose="02000503040000020004" pitchFamily="2" charset="0"/>
            </a:endParaRPr>
          </a:p>
        </p:txBody>
      </p:sp>
      <p:pic>
        <p:nvPicPr>
          <p:cNvPr id="15" name="Picture 14" descr="A cartoon of a person holding a bomb&#10;&#10;AI-generated content may be incorrect.">
            <a:extLst>
              <a:ext uri="{FF2B5EF4-FFF2-40B4-BE49-F238E27FC236}">
                <a16:creationId xmlns:a16="http://schemas.microsoft.com/office/drawing/2014/main" id="{9A79AE64-E0E8-12D5-CADC-A2F37029B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" y="1611969"/>
            <a:ext cx="2817770" cy="28860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A cartoon of a green monster&#10;&#10;AI-generated content may be incorrect.">
            <a:extLst>
              <a:ext uri="{FF2B5EF4-FFF2-40B4-BE49-F238E27FC236}">
                <a16:creationId xmlns:a16="http://schemas.microsoft.com/office/drawing/2014/main" id="{76BB54D6-7CDE-3BBC-FD4A-4B88E258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1810036"/>
            <a:ext cx="2983928" cy="26206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1F3CF5-1D30-A379-34BD-9A46DC45DBA8}"/>
              </a:ext>
            </a:extLst>
          </p:cNvPr>
          <p:cNvSpPr txBox="1"/>
          <p:nvPr/>
        </p:nvSpPr>
        <p:spPr>
          <a:xfrm>
            <a:off x="4604035" y="4083594"/>
            <a:ext cx="2983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genial Light" panose="02000503040000020004" pitchFamily="2" charset="0"/>
              </a:rPr>
              <a:t>“Find your way home”</a:t>
            </a:r>
            <a:endParaRPr lang="en-US" sz="2000" dirty="0">
              <a:latin typeface="Congenial Light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1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35E0A-B714-4EBC-3885-C8F5F307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BCA4-1B8E-A2A8-2E6E-8C77C3EB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II. BackGround.java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6FB087-A575-BF50-6063-BF6E135E9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5"/>
            <a:ext cx="3570513" cy="2942318"/>
          </a:xfrm>
        </p:spPr>
        <p:txBody>
          <a:bodyPr>
            <a:normAutofit/>
          </a:bodyPr>
          <a:lstStyle/>
          <a:p>
            <a:r>
              <a:rPr lang="en-US" sz="2200" dirty="0"/>
              <a:t>This is a class where the player interacts with the actual map.</a:t>
            </a:r>
          </a:p>
          <a:p>
            <a:r>
              <a:rPr lang="en-US" sz="2200" dirty="0"/>
              <a:t>This class contains the instances of classes like tile, tile manager,  and all the characters in the game.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3E257-B529-943F-6900-0B4EED4D19C0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Background.java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D4EF7-B85B-7321-1ACC-B08CC39B7382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277CBF-7B56-A851-A5E7-EEF1261FE8D5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video game with a maze and a person in a mushroom hat&#10;&#10;AI-generated content may be incorrect.">
            <a:extLst>
              <a:ext uri="{FF2B5EF4-FFF2-40B4-BE49-F238E27FC236}">
                <a16:creationId xmlns:a16="http://schemas.microsoft.com/office/drawing/2014/main" id="{24D65F11-848C-7E05-188F-BF915D96A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9" y="473096"/>
            <a:ext cx="7005203" cy="56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76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0106D-FBE2-BA5C-6136-F729C52B3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1D1C-60D6-C1BC-FA2B-EC7C109E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II. BackGround.java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6C38CF-77E9-11CC-578F-CC0734CF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916" y="1825624"/>
            <a:ext cx="3907969" cy="3206752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Tile Manager class is the one that is responsible of getting the grid from a text file. Where the Background class uses to draw the game board.</a:t>
            </a:r>
          </a:p>
          <a:p>
            <a:r>
              <a:rPr lang="en-US" sz="2200" dirty="0"/>
              <a:t>Each map is store in a 2d array of number(0,1, and 2). Making it easy to change and create a different map.</a:t>
            </a:r>
          </a:p>
          <a:p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B5E51F-89F2-29AF-D70F-A68AFF604F5C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TileManager.java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DF8E1-3AF0-7730-23C9-32EF9E321024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BE3D2-BBEE-84CA-50B6-AC06756D1329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4F86A4-38D9-28EC-88B2-8CCC9F62E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97" y="438695"/>
            <a:ext cx="4477375" cy="3829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33A455-9584-35BC-7F95-4D8D2B01E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970" y="5032376"/>
            <a:ext cx="876299" cy="876299"/>
          </a:xfrm>
          <a:prstGeom prst="rect">
            <a:avLst/>
          </a:prstGeom>
        </p:spPr>
      </p:pic>
      <p:pic>
        <p:nvPicPr>
          <p:cNvPr id="13" name="Picture 12" descr="A green background with small squares&#10;&#10;AI-generated content may be incorrect.">
            <a:extLst>
              <a:ext uri="{FF2B5EF4-FFF2-40B4-BE49-F238E27FC236}">
                <a16:creationId xmlns:a16="http://schemas.microsoft.com/office/drawing/2014/main" id="{FBCB0EED-6A4E-02FF-73B5-53AE88E8F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566" y="5064989"/>
            <a:ext cx="87630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8D7BD-98BC-E9A2-E1B7-EEAC1594F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68" y="5032376"/>
            <a:ext cx="876300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6E0FA-5383-A583-54D9-00B36E58C38D}"/>
              </a:ext>
            </a:extLst>
          </p:cNvPr>
          <p:cNvSpPr txBox="1"/>
          <p:nvPr/>
        </p:nvSpPr>
        <p:spPr>
          <a:xfrm>
            <a:off x="4130880" y="5296353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=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F9507-4CEC-3F84-9698-480F2C608420}"/>
              </a:ext>
            </a:extLst>
          </p:cNvPr>
          <p:cNvSpPr txBox="1"/>
          <p:nvPr/>
        </p:nvSpPr>
        <p:spPr>
          <a:xfrm>
            <a:off x="5983354" y="5296353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E1B40-9410-0F77-7653-D098089E84F7}"/>
              </a:ext>
            </a:extLst>
          </p:cNvPr>
          <p:cNvSpPr txBox="1"/>
          <p:nvPr/>
        </p:nvSpPr>
        <p:spPr>
          <a:xfrm>
            <a:off x="7757478" y="5318473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</a:t>
            </a:r>
          </a:p>
        </p:txBody>
      </p:sp>
    </p:spTree>
    <p:extLst>
      <p:ext uri="{BB962C8B-B14F-4D97-AF65-F5344CB8AC3E}">
        <p14:creationId xmlns:p14="http://schemas.microsoft.com/office/powerpoint/2010/main" val="3590433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0DDCF-9B13-9B8F-2F6C-2DBB16DF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1563-FDD3-A18E-7534-6EFEB456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5" y="291141"/>
            <a:ext cx="447737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III. CheckCollision.java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F68875-5FC7-7F3F-7E72-56562D7C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4"/>
            <a:ext cx="4093027" cy="4043172"/>
          </a:xfrm>
        </p:spPr>
        <p:txBody>
          <a:bodyPr>
            <a:normAutofit fontScale="92500"/>
          </a:bodyPr>
          <a:lstStyle/>
          <a:p>
            <a:r>
              <a:rPr lang="en-US" sz="2200" dirty="0"/>
              <a:t>Plays a key role in making each character follow only on a grass tile and finding the hidden door.</a:t>
            </a:r>
          </a:p>
          <a:p>
            <a:r>
              <a:rPr lang="en-US" sz="2200" dirty="0"/>
              <a:t>Every time the game updates by 60 FPS. It retrieves each character’s locations and checks if they are in contact with any of the tiles. If there is a collision, it stops the character from moving in that direction.</a:t>
            </a:r>
          </a:p>
          <a:p>
            <a:r>
              <a:rPr lang="en-US" sz="2200" dirty="0"/>
              <a:t>If the collision is the exit door, level up.</a:t>
            </a:r>
          </a:p>
          <a:p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34B0-A81B-2099-164F-FC050B74180F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TileManager.java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D0869A-01D9-1526-33DE-B4997EBB3896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825197-3F25-D89B-4DFF-F950CB5EFAEA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07ED3-38D8-CBFA-7A03-93C1E7AD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75" y="5218748"/>
            <a:ext cx="876299" cy="876299"/>
          </a:xfrm>
          <a:prstGeom prst="rect">
            <a:avLst/>
          </a:prstGeom>
        </p:spPr>
      </p:pic>
      <p:pic>
        <p:nvPicPr>
          <p:cNvPr id="6" name="Picture 5" descr="A green background with small squares&#10;&#10;AI-generated content may be incorrect.">
            <a:extLst>
              <a:ext uri="{FF2B5EF4-FFF2-40B4-BE49-F238E27FC236}">
                <a16:creationId xmlns:a16="http://schemas.microsoft.com/office/drawing/2014/main" id="{364D677F-3471-95D2-D4AB-37134F6D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71" y="5251361"/>
            <a:ext cx="8763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9006F0-1690-691C-6190-67F5FBA17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73" y="5218748"/>
            <a:ext cx="876300" cy="876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4AF40-9BDD-A057-6EA6-4C623A39FE0B}"/>
              </a:ext>
            </a:extLst>
          </p:cNvPr>
          <p:cNvSpPr txBox="1"/>
          <p:nvPr/>
        </p:nvSpPr>
        <p:spPr>
          <a:xfrm>
            <a:off x="4873285" y="5482725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C388B-F5A7-A59D-4864-1A005937BDBA}"/>
              </a:ext>
            </a:extLst>
          </p:cNvPr>
          <p:cNvSpPr txBox="1"/>
          <p:nvPr/>
        </p:nvSpPr>
        <p:spPr>
          <a:xfrm>
            <a:off x="6725759" y="5482725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=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5F0FA-8184-B2E8-2ECA-1E4B480A8DE7}"/>
              </a:ext>
            </a:extLst>
          </p:cNvPr>
          <p:cNvSpPr txBox="1"/>
          <p:nvPr/>
        </p:nvSpPr>
        <p:spPr>
          <a:xfrm>
            <a:off x="8556461" y="5504845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586EB-05C3-4DC7-F90A-D584B7DDD8E4}"/>
              </a:ext>
            </a:extLst>
          </p:cNvPr>
          <p:cNvSpPr txBox="1"/>
          <p:nvPr/>
        </p:nvSpPr>
        <p:spPr>
          <a:xfrm>
            <a:off x="10185777" y="5499464"/>
            <a:ext cx="67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= </a:t>
            </a:r>
          </a:p>
        </p:txBody>
      </p:sp>
      <p:pic>
        <p:nvPicPr>
          <p:cNvPr id="22" name="Picture 21" descr="A pixel art of a door&#10;&#10;AI-generated content may be incorrect.">
            <a:extLst>
              <a:ext uri="{FF2B5EF4-FFF2-40B4-BE49-F238E27FC236}">
                <a16:creationId xmlns:a16="http://schemas.microsoft.com/office/drawing/2014/main" id="{FBFA0F3A-FFBF-253F-79D5-B23CCF3D1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588" y="5218747"/>
            <a:ext cx="1034409" cy="876300"/>
          </a:xfrm>
          <a:prstGeom prst="rect">
            <a:avLst/>
          </a:prstGeom>
        </p:spPr>
      </p:pic>
      <p:pic>
        <p:nvPicPr>
          <p:cNvPr id="24" name="Picture 2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77C7885-8167-A623-7134-838948B86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31" y="700814"/>
            <a:ext cx="260068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AE692-63DE-A82C-605C-0051194FE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0AED-E928-0FFB-9D7B-BA660BA3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IV. Character.java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693AE6-21DE-7148-6A47-8A714503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4"/>
            <a:ext cx="4136570" cy="2898776"/>
          </a:xfrm>
        </p:spPr>
        <p:txBody>
          <a:bodyPr>
            <a:normAutofit/>
          </a:bodyPr>
          <a:lstStyle/>
          <a:p>
            <a:r>
              <a:rPr lang="en-US" sz="2200" dirty="0"/>
              <a:t>This class is the backbone for all the characters of the game, including the player and all the enemies.</a:t>
            </a:r>
          </a:p>
          <a:p>
            <a:r>
              <a:rPr lang="en-US" sz="2200" dirty="0"/>
              <a:t>It carries all shared characteristics of all the characters, like location (</a:t>
            </a:r>
            <a:r>
              <a:rPr lang="en-US" sz="2200" dirty="0" err="1"/>
              <a:t>x,y</a:t>
            </a:r>
            <a:r>
              <a:rPr lang="en-US" sz="2200" dirty="0"/>
              <a:t>), collision, and speed etc. 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52B43-9A79-EE90-809A-87A1018CA208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Background.java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C9277-95F1-9F80-E10A-C3B5FFC0D411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14B093-F4D0-3DCE-6D79-2B45054F2D08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BD908-00E3-DB25-F319-FDF2CE074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38" y="2939580"/>
            <a:ext cx="1247209" cy="10303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84204-B37F-EFAA-0DAC-827EB73DE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514" y="4116048"/>
            <a:ext cx="1006807" cy="10068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637610-38C9-65E6-4E13-4619AEB82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27" y="282226"/>
            <a:ext cx="1037716" cy="1182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6BD6CB-2064-5A1E-C807-FE83C2A51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527" y="1610903"/>
            <a:ext cx="1182514" cy="11825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EFDC39-A362-BE3D-5E2F-BB1378377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03" y="1596178"/>
            <a:ext cx="1475263" cy="22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75E6D-7E26-3F94-D3CB-827131352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BA96-EA05-1F99-0DD3-42E678FF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V. Bomb.java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3D04EA-937E-48B4-F7F1-C8519731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4"/>
            <a:ext cx="4136570" cy="289877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This class manages the player’s bomb.</a:t>
            </a:r>
          </a:p>
          <a:p>
            <a:r>
              <a:rPr lang="en-US" sz="2200" dirty="0"/>
              <a:t>It carries a series of animations of ticking and explosions. Each bomb explodes in 3 seconds. </a:t>
            </a:r>
          </a:p>
          <a:p>
            <a:r>
              <a:rPr lang="en-US" sz="2200" dirty="0"/>
              <a:t>It calculates its range and collision with any character and blocks for distraction.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EE6C4-577A-1928-562C-31BA27091556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Background.java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7BB57-7DB2-288C-B937-BCFCD526EF22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7E0E0-2C8B-7C69-AFCA-68AD8473BD89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93106-85D7-3E4E-23A7-4D5D6A45D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08" y="4212740"/>
            <a:ext cx="1023319" cy="1023319"/>
          </a:xfrm>
          <a:prstGeom prst="rect">
            <a:avLst/>
          </a:prstGeom>
        </p:spPr>
      </p:pic>
      <p:pic>
        <p:nvPicPr>
          <p:cNvPr id="11" name="Picture 10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FE7629C4-5E55-3F17-1D06-51389936D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90" y="897935"/>
            <a:ext cx="3590128" cy="27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7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8C81-29BF-A7C2-27BB-0DF2A328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2766218"/>
            <a:ext cx="3309257" cy="1325563"/>
          </a:xfrm>
        </p:spPr>
        <p:txBody>
          <a:bodyPr/>
          <a:lstStyle/>
          <a:p>
            <a:r>
              <a:rPr lang="en-US" sz="4400" dirty="0"/>
              <a:t>3. Game play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8A7FB-6C7D-6FFD-A2C6-A546CE32E84E}"/>
              </a:ext>
            </a:extLst>
          </p:cNvPr>
          <p:cNvSpPr txBox="1"/>
          <p:nvPr/>
        </p:nvSpPr>
        <p:spPr>
          <a:xfrm>
            <a:off x="4887685" y="310583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https://drive.google.com/file/d/1WHQPUCaUYlhv10P0em8UPgAOH4-Kfsw9/view?usp=sharing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102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7565-CB08-52AA-6DDB-D340113B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43257" cy="875846"/>
          </a:xfrm>
        </p:spPr>
        <p:txBody>
          <a:bodyPr>
            <a:normAutofit fontScale="90000"/>
          </a:bodyPr>
          <a:lstStyle/>
          <a:p>
            <a:r>
              <a:rPr lang="en-US" dirty="0"/>
              <a:t>4.</a:t>
            </a:r>
            <a:r>
              <a:rPr lang="en-US" sz="4400" dirty="0"/>
              <a:t> Why should you invest in our game?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C423-F2B9-EBD4-A895-2483141E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8"/>
            <a:ext cx="7053943" cy="4351338"/>
          </a:xfrm>
        </p:spPr>
        <p:txBody>
          <a:bodyPr/>
          <a:lstStyle/>
          <a:p>
            <a:r>
              <a:rPr lang="en-US"/>
              <a:t>Currently, one of the versions of Bomberman (</a:t>
            </a:r>
            <a:r>
              <a:rPr lang="en-US" b="0" i="0">
                <a:effectLst/>
                <a:latin typeface="Roboto Condensed" panose="020F0502020204030204" pitchFamily="2" charset="0"/>
              </a:rPr>
              <a:t>Super Bomberman R) has over 36.7k players with a gross revenue of $348.7k. 19.6% of th</a:t>
            </a:r>
            <a:r>
              <a:rPr lang="en-US">
                <a:latin typeface="Roboto Condensed" panose="020F0502020204030204" pitchFamily="2" charset="0"/>
              </a:rPr>
              <a:t>e players are from the US.</a:t>
            </a:r>
          </a:p>
          <a:p>
            <a:r>
              <a:rPr lang="en-US">
                <a:latin typeface="Roboto Condensed" panose="020F0502020204030204" pitchFamily="2" charset="0"/>
              </a:rPr>
              <a:t>Our game is overall well-structured, user-friendly, and suitable for every age.</a:t>
            </a:r>
            <a:endParaRPr lang="en-US"/>
          </a:p>
          <a:p>
            <a:r>
              <a:rPr lang="en-US"/>
              <a:t>This is just a start with a good investment; we can make the game much better and accessible for every platform.</a:t>
            </a:r>
            <a:endParaRPr lang="en-US" dirty="0"/>
          </a:p>
        </p:txBody>
      </p:sp>
      <p:pic>
        <p:nvPicPr>
          <p:cNvPr id="7" name="Picture 6" descr="A red and white stamp with white text&#10;&#10;AI-generated content may be incorrect.">
            <a:extLst>
              <a:ext uri="{FF2B5EF4-FFF2-40B4-BE49-F238E27FC236}">
                <a16:creationId xmlns:a16="http://schemas.microsoft.com/office/drawing/2014/main" id="{4CA773C6-6114-5634-9F68-2121E66CC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43" y="1690421"/>
            <a:ext cx="5403588" cy="36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63C8-B957-D6D4-A365-94880C5B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053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5. Challenges that we faced and solved through the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3B389-A4D4-E662-9C83-1A6C63758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331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Problem: Character movement and animation were not smooth, causing a laggy gameplay experience.</a:t>
            </a:r>
          </a:p>
          <a:p>
            <a:pPr lvl="1"/>
            <a:r>
              <a:rPr lang="en-US" dirty="0"/>
              <a:t>Solution: We optimized the game loop and used a frame-based animation system for fluid movement(threads).</a:t>
            </a:r>
          </a:p>
          <a:p>
            <a:r>
              <a:rPr lang="en-US" dirty="0"/>
              <a:t>Problem: Bomb placement and explosion timing were inconsistent and hard to manage.</a:t>
            </a:r>
          </a:p>
          <a:p>
            <a:pPr lvl="1"/>
            <a:r>
              <a:rPr lang="en-US" dirty="0"/>
              <a:t>Solution: We created a dedicated Bomb class with an internal count to control behavior precisely.</a:t>
            </a:r>
          </a:p>
          <a:p>
            <a:r>
              <a:rPr lang="en-US" dirty="0"/>
              <a:t>Problem: Collision detection between </a:t>
            </a:r>
            <a:r>
              <a:rPr lang="en-US" dirty="0" err="1"/>
              <a:t>JackBomber</a:t>
            </a:r>
            <a:r>
              <a:rPr lang="en-US" dirty="0"/>
              <a:t>, bombs, and walls was inaccurate.</a:t>
            </a:r>
          </a:p>
          <a:p>
            <a:pPr lvl="1"/>
            <a:r>
              <a:rPr lang="en-US" dirty="0"/>
              <a:t>Solution: We implemented bounding box collision checks and layered collision maps to improve accuracy.</a:t>
            </a:r>
          </a:p>
          <a:p>
            <a:r>
              <a:rPr lang="en-US" dirty="0"/>
              <a:t>Problem: Game panels were not communicating with each other.</a:t>
            </a:r>
          </a:p>
          <a:p>
            <a:pPr lvl="1"/>
            <a:r>
              <a:rPr lang="en-US" dirty="0"/>
              <a:t>Solution: We implemented a system of passing variables based on the mainframe.</a:t>
            </a:r>
          </a:p>
        </p:txBody>
      </p:sp>
    </p:spTree>
    <p:extLst>
      <p:ext uri="{BB962C8B-B14F-4D97-AF65-F5344CB8AC3E}">
        <p14:creationId xmlns:p14="http://schemas.microsoft.com/office/powerpoint/2010/main" val="20396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0A5B-BEC2-B226-839F-06242487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06174-1E28-ED3D-7E35-C7C7D692E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a good experience for both of us. We learned a lot about being a good teammate and a partner. </a:t>
            </a:r>
          </a:p>
          <a:p>
            <a:r>
              <a:rPr lang="en-US" dirty="0"/>
              <a:t> It gave us a good understanding of how 2D games work.</a:t>
            </a:r>
          </a:p>
          <a:p>
            <a:r>
              <a:rPr lang="en-US" dirty="0"/>
              <a:t>The code can be optimized more than it is right now.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“So, give us a hand and let us grow together”.</a:t>
            </a:r>
          </a:p>
        </p:txBody>
      </p:sp>
    </p:spTree>
    <p:extLst>
      <p:ext uri="{BB962C8B-B14F-4D97-AF65-F5344CB8AC3E}">
        <p14:creationId xmlns:p14="http://schemas.microsoft.com/office/powerpoint/2010/main" val="137695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B803-AE4E-4384-9AD7-A52275B0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4" y="2011362"/>
            <a:ext cx="7946571" cy="2835275"/>
          </a:xfrm>
        </p:spPr>
        <p:txBody>
          <a:bodyPr>
            <a:normAutofit fontScale="90000"/>
          </a:bodyPr>
          <a:lstStyle/>
          <a:p>
            <a:r>
              <a:rPr lang="en-US" sz="1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4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C2C761-44F9-70D9-5238-114DC3B2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Focus Topics: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BC3F0-E314-7E93-0620-AC6FC8937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What inspired us to choose this game as our project?</a:t>
            </a:r>
          </a:p>
          <a:p>
            <a:r>
              <a:rPr lang="en-US" sz="2000" dirty="0"/>
              <a:t>Structure of our game</a:t>
            </a:r>
          </a:p>
          <a:p>
            <a:r>
              <a:rPr lang="en-US" sz="2000" dirty="0"/>
              <a:t>Game play</a:t>
            </a:r>
          </a:p>
          <a:p>
            <a:r>
              <a:rPr lang="en-US" sz="2000" dirty="0"/>
              <a:t>Why should you invest in our game?</a:t>
            </a:r>
          </a:p>
          <a:p>
            <a:r>
              <a:rPr lang="en-US" sz="2000" dirty="0"/>
              <a:t>Challenges that we faced and solved through the process</a:t>
            </a:r>
          </a:p>
          <a:p>
            <a:r>
              <a:rPr lang="en-US" sz="2000" dirty="0"/>
              <a:t>Conclusion</a:t>
            </a:r>
          </a:p>
        </p:txBody>
      </p:sp>
      <p:pic>
        <p:nvPicPr>
          <p:cNvPr id="14" name="Picture 13" descr="A cartoon bomb with a lit fuse&#10;&#10;AI-generated content may be incorrect.">
            <a:extLst>
              <a:ext uri="{FF2B5EF4-FFF2-40B4-BE49-F238E27FC236}">
                <a16:creationId xmlns:a16="http://schemas.microsoft.com/office/drawing/2014/main" id="{E428AE47-D0D9-15B9-D27C-B11CEFE18F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52228" y="0"/>
            <a:ext cx="7030648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2612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6600-26D0-BE7E-EB3B-230A703F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302E1-6EEA-06D5-5EB3-385309F9D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https://bomberman.fandom.com/wiki/Bomberman_(series)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https://github.com/andriastheI/FreeBomber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https://gamalytic.com/game/702700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0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2E13B-91C3-C239-B377-D5C3B485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818915" cy="7839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ongenial Light" panose="02000503040000020004" pitchFamily="2" charset="0"/>
              </a:rPr>
              <a:t>1. What inspired us to choose this game as a project?</a:t>
            </a:r>
          </a:p>
        </p:txBody>
      </p:sp>
      <p:pic>
        <p:nvPicPr>
          <p:cNvPr id="5" name="Content Placeholder 4" descr="A cartoon character holding a bomb&#10;&#10;AI-generated content may be incorrect.">
            <a:extLst>
              <a:ext uri="{FF2B5EF4-FFF2-40B4-BE49-F238E27FC236}">
                <a16:creationId xmlns:a16="http://schemas.microsoft.com/office/drawing/2014/main" id="{9976BE39-7A49-444E-B0F5-DA97712E0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131" y="1357540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46C9FE-1913-7C16-6400-2B1A195682E1}"/>
              </a:ext>
            </a:extLst>
          </p:cNvPr>
          <p:cNvSpPr txBox="1"/>
          <p:nvPr/>
        </p:nvSpPr>
        <p:spPr>
          <a:xfrm>
            <a:off x="947057" y="1556657"/>
            <a:ext cx="649877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project is inspired by a game called “</a:t>
            </a:r>
            <a:r>
              <a:rPr lang="en-US" sz="2000" b="1" dirty="0" err="1"/>
              <a:t>Bomberman</a:t>
            </a:r>
            <a:r>
              <a:rPr lang="en-US" sz="2000" dirty="0"/>
              <a:t>” that was developed in 1983 by Hudson Soft(a Japanese corporation).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Bomberman</a:t>
            </a:r>
            <a:r>
              <a:rPr lang="en-US" sz="2000" dirty="0"/>
              <a:t> is a strategic, maze-based computer and video game. Players are put on a stage where they have to destroy Soft Blocks, possibly uncovering items.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 items have been created for different games, while some have been permanent power-ups. Items may be necessary to defeat opponents.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was commercially successful with over 10 million units of games sold.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79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3927-5049-7F8B-CC09-236AABDB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253999"/>
            <a:ext cx="3570514" cy="854075"/>
          </a:xfrm>
        </p:spPr>
        <p:txBody>
          <a:bodyPr/>
          <a:lstStyle/>
          <a:p>
            <a:r>
              <a:rPr lang="en-US" b="1" dirty="0" err="1"/>
              <a:t>FreeBomber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325B5-290E-E018-AB63-3FE42DF9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1" y="1108073"/>
            <a:ext cx="10167258" cy="51838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ngenial Light" panose="02000503040000020004" pitchFamily="2" charset="0"/>
              </a:rPr>
              <a:t>Based on the </a:t>
            </a:r>
            <a:r>
              <a:rPr lang="en-US" sz="2400" dirty="0" err="1">
                <a:latin typeface="Congenial Light" panose="02000503040000020004" pitchFamily="2" charset="0"/>
              </a:rPr>
              <a:t>Bomberman</a:t>
            </a:r>
            <a:r>
              <a:rPr lang="en-US" sz="2400" dirty="0">
                <a:latin typeface="Congenial Light" panose="02000503040000020004" pitchFamily="2" charset="0"/>
              </a:rPr>
              <a:t> series games. It is a Java and 2D interactive grid-based environment where players plant bombs to destroy enemies and walls, with the ultimate goal of reaching the exit door.</a:t>
            </a:r>
          </a:p>
          <a:p>
            <a:r>
              <a:rPr lang="en-US" sz="2400" dirty="0">
                <a:latin typeface="Congenial Light" panose="02000503040000020004" pitchFamily="2" charset="0"/>
              </a:rPr>
              <a:t>The game includes: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Multiple levels with increasing difficulty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Dynamic enemies with smart movement (some react to player proximity)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Bomb logic with explosion propagation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cheat-code support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A high score tracking system and user scoreboard</a:t>
            </a:r>
          </a:p>
          <a:p>
            <a:r>
              <a:rPr lang="en-US" sz="2400" dirty="0">
                <a:latin typeface="Congenial Light" panose="02000503040000020004" pitchFamily="2" charset="0"/>
              </a:rPr>
              <a:t>Constraints: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Bombs can be planted only up to a defined limit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Each explosion affects nearby tiles, enemies, and the player.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Enemies move autonomously and check for collision with the environment</a:t>
            </a:r>
          </a:p>
          <a:p>
            <a:pPr lvl="1"/>
            <a:r>
              <a:rPr lang="en-US" sz="2000" dirty="0">
                <a:latin typeface="Congenial Light" panose="02000503040000020004" pitchFamily="2" charset="0"/>
              </a:rPr>
              <a:t>The player must navigate to the door after clearing obstructions</a:t>
            </a:r>
          </a:p>
        </p:txBody>
      </p:sp>
    </p:spTree>
    <p:extLst>
      <p:ext uri="{BB962C8B-B14F-4D97-AF65-F5344CB8AC3E}">
        <p14:creationId xmlns:p14="http://schemas.microsoft.com/office/powerpoint/2010/main" val="109309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2A67-AE65-5E72-E9CF-17501BA5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715" y="1463751"/>
            <a:ext cx="5323114" cy="494821"/>
          </a:xfrm>
        </p:spPr>
        <p:txBody>
          <a:bodyPr anchor="t">
            <a:normAutofit fontScale="90000"/>
          </a:bodyPr>
          <a:lstStyle/>
          <a:p>
            <a:r>
              <a:rPr lang="en-US" sz="3200" dirty="0">
                <a:latin typeface="Congenial Light" panose="02000503040000020004" pitchFamily="2" charset="0"/>
              </a:rPr>
              <a:t>2. Structure of </a:t>
            </a:r>
            <a:r>
              <a:rPr lang="en-US" sz="3200" dirty="0" err="1">
                <a:latin typeface="Congenial Light" panose="02000503040000020004" pitchFamily="2" charset="0"/>
              </a:rPr>
              <a:t>FreeBomber</a:t>
            </a:r>
            <a:r>
              <a:rPr lang="en-US" sz="3200" dirty="0">
                <a:latin typeface="Congenial Light" panose="02000503040000020004" pitchFamily="2" charset="0"/>
              </a:rPr>
              <a:t>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E09D-72F5-6906-7D86-8A5F47270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7"/>
            <a:ext cx="4528457" cy="269573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ongenial Light" panose="02000503040000020004" pitchFamily="2" charset="0"/>
              </a:rPr>
              <a:t>FreeBomber</a:t>
            </a:r>
            <a:r>
              <a:rPr lang="en-US" sz="2000" dirty="0">
                <a:latin typeface="Congenial Light" panose="02000503040000020004" pitchFamily="2" charset="0"/>
              </a:rPr>
              <a:t> game contains: 19 Java classes that communicate with each other, making the game smooth and enjoyable to play.</a:t>
            </a:r>
          </a:p>
          <a:p>
            <a:r>
              <a:rPr lang="en-US" sz="2000" dirty="0">
                <a:latin typeface="Congenial Light" panose="02000503040000020004" pitchFamily="2" charset="0"/>
              </a:rPr>
              <a:t>We are going to talk about the main classes that run the game and mention the helper classes that we created along the way as well.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cartoon character holding a bomb&#10;&#10;AI-generated content may be incorrect.">
            <a:extLst>
              <a:ext uri="{FF2B5EF4-FFF2-40B4-BE49-F238E27FC236}">
                <a16:creationId xmlns:a16="http://schemas.microsoft.com/office/drawing/2014/main" id="{EE7A7CC4-1BE7-910D-29A3-808B0333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2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6C94-23CC-2530-F5CB-5E5D2845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I. FreeBomber.java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9E787A-54EC-8159-832C-A3AF19BD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5"/>
            <a:ext cx="3570513" cy="2942318"/>
          </a:xfrm>
        </p:spPr>
        <p:txBody>
          <a:bodyPr>
            <a:normAutofit/>
          </a:bodyPr>
          <a:lstStyle/>
          <a:p>
            <a:r>
              <a:rPr lang="en-US" sz="2200" dirty="0"/>
              <a:t>The game is executed using a class called “FreeBomber.java”.</a:t>
            </a:r>
          </a:p>
          <a:p>
            <a:r>
              <a:rPr lang="en-US" sz="2200" dirty="0"/>
              <a:t>This class contains the instance of all panels and classes that come together to make the game playable.</a:t>
            </a:r>
          </a:p>
        </p:txBody>
      </p: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EB8C8941-3C86-93F3-BFF3-05A9B1F64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8" y="473096"/>
            <a:ext cx="6983435" cy="5647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FEC2C7-921D-74A4-F30D-9EB6C1041BB5}"/>
              </a:ext>
            </a:extLst>
          </p:cNvPr>
          <p:cNvSpPr txBox="1"/>
          <p:nvPr/>
        </p:nvSpPr>
        <p:spPr>
          <a:xfrm>
            <a:off x="7418863" y="6358122"/>
            <a:ext cx="2421823" cy="369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MenuPanel.java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C478B-C112-64BB-403E-E1BC8D6C4696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E5896-1458-9381-252B-09D231348D64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7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0D811-4F98-255A-ED73-9164C0858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7ABA-4F97-6AEA-AF9E-2936738E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I. FreeBomber.java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A4D64B-B792-10CA-2835-C0279BCF4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5"/>
            <a:ext cx="3570513" cy="2942318"/>
          </a:xfrm>
        </p:spPr>
        <p:txBody>
          <a:bodyPr>
            <a:normAutofit/>
          </a:bodyPr>
          <a:lstStyle/>
          <a:p>
            <a:r>
              <a:rPr lang="en-US" sz="2200" dirty="0"/>
              <a:t>The game is executed using a class called “FreeBomber.java”.</a:t>
            </a:r>
          </a:p>
          <a:p>
            <a:r>
              <a:rPr lang="en-US" sz="2200" dirty="0"/>
              <a:t>This class contains the instance of all panels and classes that come together to make the game playable.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DCD4A-2413-3CEF-2792-14595DE855D9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HighscorePanel.java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5EF02-3FA4-8AB7-ADC6-7767A95073A0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71B821-B6B7-848C-D603-D50C84F502B2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F8F306-58D3-9F6D-53FE-1CA946D43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8" y="473096"/>
            <a:ext cx="7005203" cy="564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8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007C9-7FDF-C15E-D4AC-47427442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2BED-39E8-BAB0-DE7C-62764D07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I. FreeBomber.java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6B261D2-C71E-ECCA-6FDF-CCD02FC46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5"/>
            <a:ext cx="3570513" cy="2942318"/>
          </a:xfrm>
        </p:spPr>
        <p:txBody>
          <a:bodyPr>
            <a:normAutofit/>
          </a:bodyPr>
          <a:lstStyle/>
          <a:p>
            <a:r>
              <a:rPr lang="en-US" sz="2200" dirty="0"/>
              <a:t>The game is executed using a class called “FreeBomber.java”.</a:t>
            </a:r>
          </a:p>
          <a:p>
            <a:r>
              <a:rPr lang="en-US" sz="2200" dirty="0"/>
              <a:t>This class contains the instance of all panels and classes that come together to make the game playable.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C77F5-4E43-D24E-377A-621656C01CE8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RulePanel.java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8D0AC-CC97-521D-F20B-39818A57E299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0D9EF3-A402-B547-4D49-0C77E48FDF93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3DE77F-B1A9-02EE-BA32-23CB23C81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60" y="473096"/>
            <a:ext cx="6959484" cy="56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5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DD6E-54A2-C0B2-7C33-18DAE8DB8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8822-42C4-A3C1-E193-59ED639E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37" y="500062"/>
            <a:ext cx="4550229" cy="1325563"/>
          </a:xfrm>
        </p:spPr>
        <p:txBody>
          <a:bodyPr/>
          <a:lstStyle/>
          <a:p>
            <a:r>
              <a:rPr lang="en-US" dirty="0"/>
              <a:t>I. FreeBomber.java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CFB153-A339-1C88-9848-85038378D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30" y="1825625"/>
            <a:ext cx="3570513" cy="2942318"/>
          </a:xfrm>
        </p:spPr>
        <p:txBody>
          <a:bodyPr>
            <a:normAutofit/>
          </a:bodyPr>
          <a:lstStyle/>
          <a:p>
            <a:r>
              <a:rPr lang="en-US" sz="2200" dirty="0"/>
              <a:t>The game is executed using a class called “FreeBomber.java”.</a:t>
            </a:r>
          </a:p>
          <a:p>
            <a:r>
              <a:rPr lang="en-US" sz="2200" dirty="0"/>
              <a:t>This class contains the instance of all panels and classes that come together to make the game playable.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61C12-F215-B410-1F6A-4599721479A8}"/>
              </a:ext>
            </a:extLst>
          </p:cNvPr>
          <p:cNvSpPr txBox="1"/>
          <p:nvPr/>
        </p:nvSpPr>
        <p:spPr>
          <a:xfrm>
            <a:off x="7418863" y="6358122"/>
            <a:ext cx="25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GameOverPanel.java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EE187-8736-D887-C23E-10E49FA44BE4}"/>
              </a:ext>
            </a:extLst>
          </p:cNvPr>
          <p:cNvSpPr/>
          <p:nvPr/>
        </p:nvSpPr>
        <p:spPr>
          <a:xfrm>
            <a:off x="4827566" y="473096"/>
            <a:ext cx="45719" cy="724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12E90-FE0D-2276-E916-F85694B8F1AF}"/>
              </a:ext>
            </a:extLst>
          </p:cNvPr>
          <p:cNvSpPr/>
          <p:nvPr/>
        </p:nvSpPr>
        <p:spPr>
          <a:xfrm>
            <a:off x="11201399" y="6170718"/>
            <a:ext cx="713263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B923140-8BEE-91A2-9E43-5FCD64041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9" y="444954"/>
            <a:ext cx="7002951" cy="56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1142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Congenial Light</vt:lpstr>
      <vt:lpstr>Roboto Condensed</vt:lpstr>
      <vt:lpstr>Office Theme</vt:lpstr>
      <vt:lpstr>PowerPoint Presentation</vt:lpstr>
      <vt:lpstr>Focus Topics:</vt:lpstr>
      <vt:lpstr>1. What inspired us to choose this game as a project?</vt:lpstr>
      <vt:lpstr>FreeBomber:</vt:lpstr>
      <vt:lpstr>2. Structure of FreeBomber:</vt:lpstr>
      <vt:lpstr>I. FreeBomber.java</vt:lpstr>
      <vt:lpstr>I. FreeBomber.java</vt:lpstr>
      <vt:lpstr>I. FreeBomber.java</vt:lpstr>
      <vt:lpstr>I. FreeBomber.java</vt:lpstr>
      <vt:lpstr>II. BackGround.java</vt:lpstr>
      <vt:lpstr>II. BackGround.java</vt:lpstr>
      <vt:lpstr>III. CheckCollision.java</vt:lpstr>
      <vt:lpstr>IV. Character.java</vt:lpstr>
      <vt:lpstr>V. Bomb.java</vt:lpstr>
      <vt:lpstr>3. Game play</vt:lpstr>
      <vt:lpstr>4. Why should you invest in our game?</vt:lpstr>
      <vt:lpstr>5. Challenges that we faced and solved through the process</vt:lpstr>
      <vt:lpstr>Conclusion:</vt:lpstr>
      <vt:lpstr>Thank you</vt:lpstr>
      <vt:lpstr>Reference: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Zelele, Andrias</dc:creator>
  <cp:lastModifiedBy>Zelele, Andrias</cp:lastModifiedBy>
  <cp:revision>8</cp:revision>
  <dcterms:created xsi:type="dcterms:W3CDTF">2025-04-27T21:24:09Z</dcterms:created>
  <dcterms:modified xsi:type="dcterms:W3CDTF">2025-04-28T04:16:56Z</dcterms:modified>
</cp:coreProperties>
</file>